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87" r:id="rId2"/>
    <p:sldId id="293" r:id="rId3"/>
    <p:sldId id="295" r:id="rId4"/>
    <p:sldId id="256" r:id="rId5"/>
    <p:sldId id="292" r:id="rId6"/>
    <p:sldId id="297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559"/>
    <a:srgbClr val="FCFAF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314" autoAdjust="0"/>
  </p:normalViewPr>
  <p:slideViewPr>
    <p:cSldViewPr snapToGrid="0">
      <p:cViewPr varScale="1">
        <p:scale>
          <a:sx n="69" d="100"/>
          <a:sy n="69" d="100"/>
        </p:scale>
        <p:origin x="3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0DA90-1FC6-4553-A71D-86F7FDB1FEAF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E4192-5B53-4C2D-9075-5ED9BB1348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045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70739-F41A-E6FD-1A42-154F8B88A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B95809E-0552-3D75-13A0-D6D768C63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67FE933-8B38-B9BE-FED7-0E115AEA9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1BB336-74DD-78E5-B7B6-826CAAD4AC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75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3C9AE-7E83-F16D-A7D7-ECE9158BB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5BC074B-0782-1207-2611-25DF84B45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8AA67E7-47CA-5D79-9426-DC02B5474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D2C9AC-04ED-8E47-F5AD-BA84793AB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4992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121C9-8182-8CB6-5AF1-3BC33EF2A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8AA7798-24BE-7026-F710-7A915EF83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5FC4D7F-8375-3D1E-BACC-DD02D9C2D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F1A6F6-87A9-BA13-0A82-37A151FDBA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694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EFF0F-AC3E-888E-FC03-9E82B1C45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A1F05F4-6E4E-0FDD-EAD2-6C27930E6F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B779B91-B981-B376-0255-31AEEE81C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DB0FD9-89C9-BA60-1420-11BD7785F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576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BFD0E-D4E5-062C-52DF-AE18DDBA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96E9E34-6E52-3558-95A3-4E512E8FD7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22740C8-9C7A-1544-D8D1-0D061073A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CF17E9-6C34-75BA-C6EF-4CDA50AB33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693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7241A6-A9AE-3482-A2A4-3F087F2BA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40CFF3-F35C-23E5-9987-FB06585E1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357672-0C31-487B-A12A-D79F821DE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1B738D-8217-DAF8-F987-AC71E705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37E784-FE14-E56F-C442-2DDCA4F17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578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99166-5670-5893-770A-252FA01EC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F209D6-509D-8E96-D441-7135BB644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5D0591-92EE-5CD5-6AD1-7378FA718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C9E228-94B8-9B19-8C27-4589CC25B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03AD02-683B-8521-8E6E-C88E1363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619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956E47B-1EAD-E7B7-356F-1A44749200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0E1D7B9-38FA-D99F-FEBA-6B1EF1987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6BBD86-707F-37B5-316B-ED0FCE48C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DFACB6-8F9B-0604-9DBF-C685C7F7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11F52B-E7F6-5B3B-661C-713406CB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724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27258-CC08-DE19-A0EA-FAA6F1472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1B2FDC-DB08-CCEE-FF54-A3E4DA30E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1EA0D7-A9FC-3977-4051-CDE4114A4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B0FA89-6DC3-0077-BA54-584269A0C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DD0870-039F-26FB-6A98-A5E33AAA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87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9423B7-E8CF-2E67-E80A-D9D89C84A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B40622-1111-19D5-B852-6E96B5CD1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7C7D4D-34BE-E0E6-3249-A40ABF449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5AB30A-E479-0F53-F521-BC134F85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606637-568D-A232-E07E-613F33C2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09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E6CCA-98F3-D178-9B5D-276D62F78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36ACED-85FB-7872-5E65-3EEF16EC1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FD74A56-50A5-B01C-0B82-53BBC7CA2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A588A5-69A6-A8FC-7E30-F81C2464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E91732-57CF-E614-5E8F-E32E320F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057FD1-B60D-93EC-AFDA-C1EBFE80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60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4127F3-C6DD-F109-0ED8-49DD88070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EAC686-EE22-1AC8-73AF-1D5019A82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E22D82-61F2-F285-21C1-F87FD5FB8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F374FAD-2668-DD12-20D9-373B54BC5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8066974-0795-29DE-217F-1ECF56915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1AC8F67-406E-16A4-2144-12F22EA1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A991EFA-1F2B-670C-227F-C0E4BBA19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70DAB06-8A2D-7877-EA85-226636A6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159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440413-14C2-75A5-4BB4-2BD380C0A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E2A2553-5BDB-6698-4A0F-BE21AD38C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559FF34-576A-05AD-34BC-EC5560F9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3FC55E-96C1-9C3C-C252-C95B24A7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2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0D009E0-14D3-0A63-1410-C2979EC4D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83C792-C76E-AD3C-56DC-A89E7343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863E8C-669B-D990-1545-EC6BE1BE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202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BC59A0-9A0B-F31F-2C04-32C79E824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B7445F-1EE3-3BA4-525E-A9AB983EC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8FB574D-3ACB-DECD-0959-0BB4AD6FA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3828F4-B99C-7D15-1C09-CC44F94D5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C7C23C-8FCD-CB6B-E03C-7617820CD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D25B3F-49DF-75E5-0606-69A25CF4F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4644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77A87F-AA6B-972A-C8A7-89AEEA9D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E787D8-0C85-FD8B-1212-A8BCE0CBE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D25A22-D550-E255-5E26-A74DCE718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C3445B-4B88-7ED4-A3A5-9D6A36A7A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ECEADB-C772-CDE0-D5BF-23EB68D27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C895D8-D288-C153-86E2-BC911E204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61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9B412E-B6CF-CAAD-C765-AE8D1A4A7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639BB3-D5C7-5B5C-6C0A-5EACB55F8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9FC5AF-5B16-6A9D-020C-EB7381F46D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C1379-F0DD-49C7-A082-57D96BEFD0E7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E19DC8-F872-1A54-E4F8-4C7E5F10C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376988-E78E-5DFD-3AB1-98E623D87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76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508484-178F-512E-D91F-6DC38AA6D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70532E-F19B-ED6F-8AB0-E5DCBA50EE29}"/>
              </a:ext>
            </a:extLst>
          </p:cNvPr>
          <p:cNvSpPr txBox="1"/>
          <p:nvPr/>
        </p:nvSpPr>
        <p:spPr>
          <a:xfrm>
            <a:off x="755900" y="784251"/>
            <a:ext cx="63139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ru-RU" sz="4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предыдущих</a:t>
            </a:r>
            <a:r>
              <a:rPr lang="en-US" sz="4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ru-RU" sz="4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сериях</a:t>
            </a:r>
          </a:p>
        </p:txBody>
      </p:sp>
    </p:spTree>
    <p:extLst>
      <p:ext uri="{BB962C8B-B14F-4D97-AF65-F5344CB8AC3E}">
        <p14:creationId xmlns:p14="http://schemas.microsoft.com/office/powerpoint/2010/main" val="110911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0A7EC9-B9E8-6C0B-74AF-92F0877B0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A6181A-0909-4612-86BD-1D38D7889D0D}"/>
              </a:ext>
            </a:extLst>
          </p:cNvPr>
          <p:cNvSpPr/>
          <p:nvPr/>
        </p:nvSpPr>
        <p:spPr>
          <a:xfrm>
            <a:off x="1630194" y="893208"/>
            <a:ext cx="8931612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Вычисление </a:t>
            </a:r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R^2,</a:t>
            </a:r>
          </a:p>
          <a:p>
            <a:pPr algn="ctr"/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MSE, RMSE </a:t>
            </a:r>
            <a:r>
              <a:rPr lang="ru-RU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на 7 фолдах для </a:t>
            </a:r>
          </a:p>
          <a:p>
            <a:pPr algn="ctr"/>
            <a:r>
              <a:rPr lang="ru-RU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линейной регрессии без полиномов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02D7F-A4E0-1F83-4D1F-F4C43DFC45F6}"/>
              </a:ext>
            </a:extLst>
          </p:cNvPr>
          <p:cNvSpPr txBox="1"/>
          <p:nvPr/>
        </p:nvSpPr>
        <p:spPr>
          <a:xfrm>
            <a:off x="2888165" y="3102470"/>
            <a:ext cx="868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 (Mean Squared Error):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3970044194488860016640.00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(Root Mean Squared Error):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63008286712.85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Среднее качество на тренировочной выборке: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0.76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Среднее качество на валидации: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0.327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Коэффициент детерминации r^2: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0.76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028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3A513C-6D75-9277-CFC8-08F7EDFA0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C9C827C-F207-F6CB-071D-64ED8B903E64}"/>
              </a:ext>
            </a:extLst>
          </p:cNvPr>
          <p:cNvSpPr/>
          <p:nvPr/>
        </p:nvSpPr>
        <p:spPr>
          <a:xfrm>
            <a:off x="1962613" y="1004719"/>
            <a:ext cx="7147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Выявленные проблемы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76241-7E1B-32A0-C511-AADE8F76ADC3}"/>
              </a:ext>
            </a:extLst>
          </p:cNvPr>
          <p:cNvSpPr txBox="1"/>
          <p:nvPr/>
        </p:nvSpPr>
        <p:spPr>
          <a:xfrm>
            <a:off x="2051823" y="1794234"/>
            <a:ext cx="8686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Переобучение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R² на </a:t>
            </a:r>
            <a:r>
              <a:rPr lang="en-US" dirty="0"/>
              <a:t>train</a:t>
            </a:r>
            <a:r>
              <a:rPr lang="ru-RU" dirty="0"/>
              <a:t> (0.7) значительно выше, чем на валидации (0.4) → разница ≈ 0.3</a:t>
            </a:r>
            <a:r>
              <a:rPr lang="en-US" dirty="0"/>
              <a:t>5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b="1" dirty="0"/>
              <a:t>Нестабильность модели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R² на валидации меняется от 0.4 до 0.8 → модель нестабильна на разных выборках.</a:t>
            </a:r>
          </a:p>
          <a:p>
            <a:endParaRPr lang="ru-RU" b="1" dirty="0"/>
          </a:p>
          <a:p>
            <a:r>
              <a:rPr lang="ru-RU" b="1" dirty="0"/>
              <a:t>Проблема масштаба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MSE и RMSE недопустимо велики (триллионы) → метрики неинформативны.</a:t>
            </a:r>
          </a:p>
          <a:p>
            <a:r>
              <a:rPr lang="ru-RU" dirty="0"/>
              <a:t>Это следствие того, что Market </a:t>
            </a:r>
            <a:r>
              <a:rPr lang="ru-RU" dirty="0" err="1"/>
              <a:t>Cap</a:t>
            </a:r>
            <a:r>
              <a:rPr lang="ru-RU" dirty="0"/>
              <a:t> (ЦП) не был прологарифмирован</a:t>
            </a:r>
          </a:p>
          <a:p>
            <a:endParaRPr lang="ru-RU" b="1" dirty="0"/>
          </a:p>
          <a:p>
            <a:r>
              <a:rPr lang="ru-RU" b="1" dirty="0"/>
              <a:t>Низкая применимость</a:t>
            </a:r>
            <a:endParaRPr lang="ru-RU" dirty="0"/>
          </a:p>
          <a:p>
            <a:r>
              <a:rPr lang="ru-RU" dirty="0"/>
              <a:t>Даже при R² = 0.8 на одном тесте, средний R² = 0.4 говорит: модель ненадёжна.</a:t>
            </a:r>
          </a:p>
          <a:p>
            <a:endParaRPr lang="ru-RU" dirty="0"/>
          </a:p>
          <a:p>
            <a:r>
              <a:rPr lang="ru-RU" dirty="0"/>
              <a:t>На практике: предсказания будут точны для некоторых компаний, </a:t>
            </a:r>
          </a:p>
          <a:p>
            <a:r>
              <a:rPr lang="ru-RU" dirty="0"/>
              <a:t>но ошибочны для других.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2399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D199549-B1C3-8F64-BF9F-AA523C7E8AC9}"/>
              </a:ext>
            </a:extLst>
          </p:cNvPr>
          <p:cNvSpPr txBox="1"/>
          <p:nvPr/>
        </p:nvSpPr>
        <p:spPr>
          <a:xfrm>
            <a:off x="758283" y="177741"/>
            <a:ext cx="10779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Отчет команды «Великолепная восьмерка»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кейсу 8 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рамках 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этапа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6A6392-13D1-66F5-29B5-43B1B4D8D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5" y="1226634"/>
            <a:ext cx="3992807" cy="36534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78A63-CCD4-3C5C-EDC4-21AEAAF701B5}"/>
              </a:ext>
            </a:extLst>
          </p:cNvPr>
          <p:cNvSpPr txBox="1"/>
          <p:nvPr/>
        </p:nvSpPr>
        <p:spPr>
          <a:xfrm>
            <a:off x="4588553" y="1226634"/>
            <a:ext cx="723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Доработка </a:t>
            </a:r>
            <a:r>
              <a:rPr lang="en-US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 </a:t>
            </a:r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в рамках Линейной регрессии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15E09-7E6A-609A-2A88-8A9287BBC232}"/>
              </a:ext>
            </a:extLst>
          </p:cNvPr>
          <p:cNvSpPr txBox="1"/>
          <p:nvPr/>
        </p:nvSpPr>
        <p:spPr>
          <a:xfrm>
            <a:off x="4835914" y="1721530"/>
            <a:ext cx="69826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Улучшили стандартную модель линейной регрессии через логарифмирование целевой переменной, разбили компании по 4 группам в зависимости от дохода ( 4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и выполнили стратификацию по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бинам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 разделении на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train/test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850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79472-4C0C-8882-D16A-D14E237C9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416D70-0F96-FE24-2181-1811561AB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9185"/>
            <a:ext cx="12172648" cy="483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27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B3D566-572D-90AE-3610-2E9B3D12B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596A12A-5E67-A1D9-7A19-DDE9187180DE}"/>
              </a:ext>
            </a:extLst>
          </p:cNvPr>
          <p:cNvSpPr/>
          <p:nvPr/>
        </p:nvSpPr>
        <p:spPr>
          <a:xfrm>
            <a:off x="1962613" y="1004719"/>
            <a:ext cx="7147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Выявленные проблемы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5609E-748D-ED23-D325-E1B977CF10E6}"/>
              </a:ext>
            </a:extLst>
          </p:cNvPr>
          <p:cNvSpPr txBox="1"/>
          <p:nvPr/>
        </p:nvSpPr>
        <p:spPr>
          <a:xfrm>
            <a:off x="2051823" y="1794234"/>
            <a:ext cx="8686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Переобучение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R² на </a:t>
            </a:r>
            <a:r>
              <a:rPr lang="en-US" dirty="0"/>
              <a:t>train</a:t>
            </a:r>
            <a:r>
              <a:rPr lang="ru-RU" dirty="0"/>
              <a:t> (0.7) значительно выше, чем на валидации (0.4) → разница ≈ 0.3</a:t>
            </a:r>
            <a:r>
              <a:rPr lang="en-US" dirty="0"/>
              <a:t>5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b="1" dirty="0"/>
              <a:t>Нестабильность модели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R² на валидации меняется от 0.4 до 0.8 → модель нестабильна на разных выборках.</a:t>
            </a:r>
          </a:p>
          <a:p>
            <a:endParaRPr lang="ru-RU" b="1" dirty="0"/>
          </a:p>
          <a:p>
            <a:r>
              <a:rPr lang="ru-RU" b="1" dirty="0"/>
              <a:t>Проблема масштаба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MSE и RMSE недопустимо велики (триллионы) → метрики неинформативны.</a:t>
            </a:r>
          </a:p>
          <a:p>
            <a:r>
              <a:rPr lang="ru-RU" dirty="0"/>
              <a:t>Это следствие того, что Market </a:t>
            </a:r>
            <a:r>
              <a:rPr lang="ru-RU" dirty="0" err="1"/>
              <a:t>Cap</a:t>
            </a:r>
            <a:r>
              <a:rPr lang="ru-RU" dirty="0"/>
              <a:t> (ЦП) не был прологарифмирован</a:t>
            </a:r>
          </a:p>
          <a:p>
            <a:endParaRPr lang="ru-RU" b="1" dirty="0"/>
          </a:p>
          <a:p>
            <a:r>
              <a:rPr lang="ru-RU" b="1" dirty="0"/>
              <a:t>Низкая применимость</a:t>
            </a:r>
            <a:endParaRPr lang="ru-RU" dirty="0"/>
          </a:p>
          <a:p>
            <a:r>
              <a:rPr lang="ru-RU" dirty="0"/>
              <a:t>Даже при R² = 0.8 на одном тесте, средний R² = 0.4 говорит: модель ненадёжна.</a:t>
            </a:r>
          </a:p>
          <a:p>
            <a:endParaRPr lang="ru-RU" dirty="0"/>
          </a:p>
          <a:p>
            <a:r>
              <a:rPr lang="ru-RU" dirty="0"/>
              <a:t>На практике: предсказания будут точны для некоторых компаний, </a:t>
            </a:r>
          </a:p>
          <a:p>
            <a:r>
              <a:rPr lang="ru-RU" dirty="0"/>
              <a:t>но ошибочны для других.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24988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322</Words>
  <Application>Microsoft Office PowerPoint</Application>
  <PresentationFormat>Широкоэкранный</PresentationFormat>
  <Paragraphs>56</Paragraphs>
  <Slides>6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Pudov</dc:creator>
  <cp:lastModifiedBy>Alexander Pudov</cp:lastModifiedBy>
  <cp:revision>188</cp:revision>
  <dcterms:created xsi:type="dcterms:W3CDTF">2025-11-13T12:15:16Z</dcterms:created>
  <dcterms:modified xsi:type="dcterms:W3CDTF">2025-11-23T12:40:32Z</dcterms:modified>
</cp:coreProperties>
</file>